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67AB1-6BDD-413E-9188-AA92E63B3931}" type="datetimeFigureOut">
              <a:rPr lang="en-IN" smtClean="0"/>
              <a:t>27-12-2023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03D9-F8CB-4F33-B997-C2FEBA229D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723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03D9-F8CB-4F33-B997-C2FEBA229D09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88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7050-D520-4549-B119-A3A41A4C9571}" type="datetime1">
              <a:rPr lang="en-IN" smtClean="0"/>
              <a:t>27-12-2023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326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991B-1CCE-4A51-B380-86D7F270D228}" type="datetime1">
              <a:rPr lang="en-IN" smtClean="0"/>
              <a:t>27-12-2023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058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21D7-47C3-4554-982E-D08AA35AAEF7}" type="datetime1">
              <a:rPr lang="en-IN" smtClean="0"/>
              <a:t>27-12-2023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013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8F0A-CA0B-4DC3-B669-7E6D1FA8276A}" type="datetime1">
              <a:rPr lang="en-IN" smtClean="0"/>
              <a:t>27-12-2023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40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96C8-77A2-4899-B62E-164F03911593}" type="datetime1">
              <a:rPr lang="en-IN" smtClean="0"/>
              <a:t>27-12-2023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64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A3A8-66E0-4918-B367-F0F42C7CDB33}" type="datetime1">
              <a:rPr lang="en-IN" smtClean="0"/>
              <a:t>27-12-2023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376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0AE6-C82A-4ABB-9C81-EF52CF104C14}" type="datetime1">
              <a:rPr lang="en-IN" smtClean="0"/>
              <a:t>27-12-2023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955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E89F-0439-43D8-B60D-BE46C9D9BBA7}" type="datetime1">
              <a:rPr lang="en-IN" smtClean="0"/>
              <a:t>27-12-2023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287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8989-3E06-4962-A8C1-C7F1ED62250D}" type="datetime1">
              <a:rPr lang="en-IN" smtClean="0"/>
              <a:t>27-12-2023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38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40D-454F-4003-930D-5A90E1BE4B23}" type="datetime1">
              <a:rPr lang="en-IN" smtClean="0"/>
              <a:t>27-12-2023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44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C795-B881-4D64-90FD-AC4504A19FF1}" type="datetime1">
              <a:rPr lang="en-IN" smtClean="0"/>
              <a:t>27-12-2023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14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203A9-B51A-41F7-A4EE-B740ACABE250}" type="datetime1">
              <a:rPr lang="en-IN" smtClean="0"/>
              <a:t>27-12-2023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941DF-78DD-42F5-95C8-5B477132E3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215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2289" y="367952"/>
            <a:ext cx="74356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The Chemical Reaction </a:t>
            </a:r>
            <a:r>
              <a:rPr lang="en-US" sz="4400" b="1" dirty="0" smtClean="0">
                <a:solidFill>
                  <a:srgbClr val="002060"/>
                </a:solidFill>
              </a:rPr>
              <a:t>Kinetics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Course: MScCK1</a:t>
            </a:r>
            <a:endParaRPr lang="en-IN" sz="4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9867" y="5512071"/>
            <a:ext cx="4040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Dr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Indra</a:t>
            </a:r>
            <a:r>
              <a:rPr lang="en-US" sz="3200" b="1" dirty="0" smtClean="0">
                <a:solidFill>
                  <a:srgbClr val="FF0000"/>
                </a:solidFill>
              </a:rPr>
              <a:t> Neel </a:t>
            </a:r>
            <a:r>
              <a:rPr lang="en-US" sz="3200" b="1" dirty="0" err="1" smtClean="0">
                <a:solidFill>
                  <a:srgbClr val="FF0000"/>
                </a:solidFill>
              </a:rPr>
              <a:t>Pulidindi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JSCIAR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1</a:t>
            </a:fld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01" y="1872003"/>
            <a:ext cx="2930199" cy="329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627" y="1887583"/>
            <a:ext cx="27525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The </a:t>
            </a:r>
            <a:r>
              <a:rPr lang="en-US" sz="2400" b="1" dirty="0" err="1" smtClean="0">
                <a:solidFill>
                  <a:srgbClr val="002060"/>
                </a:solidFill>
              </a:rPr>
              <a:t>van’t</a:t>
            </a:r>
            <a:r>
              <a:rPr lang="en-US" sz="2400" b="1" dirty="0" smtClean="0">
                <a:solidFill>
                  <a:srgbClr val="002060"/>
                </a:solidFill>
              </a:rPr>
              <a:t> Hoff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&amp;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The first Nobel Prize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Theory of Solutions</a:t>
            </a:r>
            <a:endParaRPr lang="en-IN" sz="2400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62793" y="175364"/>
            <a:ext cx="8687246" cy="6124633"/>
            <a:chOff x="3362793" y="175364"/>
            <a:chExt cx="8687246" cy="61246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3942" t="48502" r="24649" b="10231"/>
            <a:stretch/>
          </p:blipFill>
          <p:spPr>
            <a:xfrm>
              <a:off x="3362793" y="175364"/>
              <a:ext cx="8687246" cy="392064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3558" t="25898" r="24455" b="50643"/>
            <a:stretch/>
          </p:blipFill>
          <p:spPr>
            <a:xfrm>
              <a:off x="3362793" y="4096011"/>
              <a:ext cx="8687246" cy="2203986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17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647" t="21790" r="20124" b="10402"/>
          <a:stretch/>
        </p:blipFill>
        <p:spPr>
          <a:xfrm>
            <a:off x="2542783" y="325677"/>
            <a:ext cx="9435136" cy="5874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785" y="1000872"/>
            <a:ext cx="27306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Van’t</a:t>
            </a:r>
            <a:r>
              <a:rPr lang="en-US" sz="2400" b="1" dirty="0" smtClean="0">
                <a:solidFill>
                  <a:srgbClr val="002060"/>
                </a:solidFill>
              </a:rPr>
              <a:t> Hoff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The originator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Of </a:t>
            </a:r>
            <a:r>
              <a:rPr lang="en-US" sz="2400" b="1" dirty="0" err="1" smtClean="0">
                <a:solidFill>
                  <a:srgbClr val="002060"/>
                </a:solidFill>
              </a:rPr>
              <a:t>conceps</a:t>
            </a:r>
            <a:r>
              <a:rPr lang="en-US" sz="2400" b="1" dirty="0" smtClean="0">
                <a:solidFill>
                  <a:srgbClr val="002060"/>
                </a:solidFill>
              </a:rPr>
              <a:t> and ideas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Chemical Thermodynamics 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&amp; 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Chemical Kinetics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79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37" t="28467" r="20186" b="20818"/>
          <a:stretch/>
        </p:blipFill>
        <p:spPr>
          <a:xfrm>
            <a:off x="326571" y="1093901"/>
            <a:ext cx="11247120" cy="5267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0288" y="109248"/>
            <a:ext cx="6579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v</a:t>
            </a:r>
            <a:r>
              <a:rPr lang="en-US" sz="3600" b="1" dirty="0" err="1" smtClean="0">
                <a:solidFill>
                  <a:srgbClr val="002060"/>
                </a:solidFill>
              </a:rPr>
              <a:t>an’t</a:t>
            </a:r>
            <a:r>
              <a:rPr lang="en-US" sz="3600" b="1" dirty="0" smtClean="0">
                <a:solidFill>
                  <a:srgbClr val="002060"/>
                </a:solidFill>
              </a:rPr>
              <a:t> Hoff and the Covalent bond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75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3357" y="1077218"/>
            <a:ext cx="11198268" cy="5739298"/>
            <a:chOff x="413359" y="751562"/>
            <a:chExt cx="11160166" cy="62152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9292" t="40454" r="20537" b="51498"/>
            <a:stretch/>
          </p:blipFill>
          <p:spPr>
            <a:xfrm>
              <a:off x="413360" y="751562"/>
              <a:ext cx="11160165" cy="83924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8840" t="24699" r="20605" b="23417"/>
            <a:stretch/>
          </p:blipFill>
          <p:spPr>
            <a:xfrm>
              <a:off x="413359" y="1590806"/>
              <a:ext cx="11160165" cy="537604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721662" y="0"/>
            <a:ext cx="84016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v</a:t>
            </a:r>
            <a:r>
              <a:rPr lang="en-US" sz="3200" dirty="0" err="1" smtClean="0">
                <a:solidFill>
                  <a:srgbClr val="002060"/>
                </a:solidFill>
              </a:rPr>
              <a:t>an’t</a:t>
            </a:r>
            <a:r>
              <a:rPr lang="en-US" sz="3200" dirty="0" smtClean="0">
                <a:solidFill>
                  <a:srgbClr val="002060"/>
                </a:solidFill>
              </a:rPr>
              <a:t> Hoff and the first book on Chemical Kinetics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“Studies in chemical dynamics”</a:t>
            </a:r>
            <a:endParaRPr lang="en-IN" sz="32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36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14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129" t="24561" r="19601" b="13485"/>
          <a:stretch/>
        </p:blipFill>
        <p:spPr>
          <a:xfrm>
            <a:off x="435034" y="738612"/>
            <a:ext cx="10523987" cy="5982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2290" y="0"/>
            <a:ext cx="958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Van’t</a:t>
            </a:r>
            <a:r>
              <a:rPr lang="en-US" sz="3200" b="1" dirty="0" smtClean="0">
                <a:solidFill>
                  <a:srgbClr val="002060"/>
                </a:solidFill>
              </a:rPr>
              <a:t> Hoff  - Chemist ahead of his times often </a:t>
            </a:r>
            <a:r>
              <a:rPr lang="en-US" sz="3200" b="1" dirty="0" err="1" smtClean="0">
                <a:solidFill>
                  <a:srgbClr val="002060"/>
                </a:solidFill>
              </a:rPr>
              <a:t>rediculed</a:t>
            </a:r>
            <a:endParaRPr lang="en-IN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15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505205" y="175364"/>
            <a:ext cx="7339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Van’t</a:t>
            </a:r>
            <a:r>
              <a:rPr lang="en-US" sz="2800" b="1" dirty="0" smtClean="0">
                <a:solidFill>
                  <a:srgbClr val="002060"/>
                </a:solidFill>
              </a:rPr>
              <a:t> Hoff – The chemist often unacknowledged</a:t>
            </a:r>
            <a:endParaRPr lang="en-IN" sz="2800" b="1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0380" y="1525301"/>
            <a:ext cx="11464132" cy="3878150"/>
            <a:chOff x="237749" y="911526"/>
            <a:chExt cx="11464132" cy="38781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8552" t="24187" r="20507" b="46059"/>
            <a:stretch/>
          </p:blipFill>
          <p:spPr>
            <a:xfrm>
              <a:off x="237750" y="911526"/>
              <a:ext cx="11464131" cy="3146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8743" t="15112" r="20694" b="76840"/>
            <a:stretch/>
          </p:blipFill>
          <p:spPr>
            <a:xfrm>
              <a:off x="237749" y="3933171"/>
              <a:ext cx="11464131" cy="856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1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16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0" y="-57456"/>
            <a:ext cx="12275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The </a:t>
            </a:r>
            <a:r>
              <a:rPr lang="en-US" sz="4000" b="1" dirty="0" err="1" smtClean="0">
                <a:solidFill>
                  <a:srgbClr val="002060"/>
                </a:solidFill>
              </a:rPr>
              <a:t>van’t</a:t>
            </a:r>
            <a:r>
              <a:rPr lang="en-US" sz="4000" b="1" dirty="0" smtClean="0">
                <a:solidFill>
                  <a:srgbClr val="002060"/>
                </a:solidFill>
              </a:rPr>
              <a:t> Hoff and the Arrhenius  -  Fruitful collaboration</a:t>
            </a:r>
            <a:endParaRPr lang="en-IN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033" t="22988" r="20212" b="5265"/>
          <a:stretch/>
        </p:blipFill>
        <p:spPr>
          <a:xfrm>
            <a:off x="1565865" y="650430"/>
            <a:ext cx="9144001" cy="60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17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16320" y="964504"/>
            <a:ext cx="24154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The Etudes 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&amp;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the symbol</a:t>
            </a:r>
            <a:endParaRPr lang="en-IN" sz="3600" b="1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18982" y="237994"/>
            <a:ext cx="8835024" cy="6388901"/>
            <a:chOff x="2845513" y="185379"/>
            <a:chExt cx="9033336" cy="67546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8937" t="17337" r="20254" b="33476"/>
            <a:stretch/>
          </p:blipFill>
          <p:spPr>
            <a:xfrm>
              <a:off x="2845513" y="185379"/>
              <a:ext cx="9033336" cy="410802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9419" t="18364" r="20700" b="49102"/>
            <a:stretch/>
          </p:blipFill>
          <p:spPr>
            <a:xfrm>
              <a:off x="2845513" y="4180667"/>
              <a:ext cx="9033336" cy="2759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3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18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225" t="24872" r="20316" b="28896"/>
          <a:stretch/>
        </p:blipFill>
        <p:spPr>
          <a:xfrm>
            <a:off x="174648" y="1171365"/>
            <a:ext cx="11697879" cy="5029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5205" y="175364"/>
            <a:ext cx="6588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Van’t</a:t>
            </a:r>
            <a:r>
              <a:rPr lang="en-US" sz="2800" b="1" dirty="0" smtClean="0">
                <a:solidFill>
                  <a:srgbClr val="002060"/>
                </a:solidFill>
              </a:rPr>
              <a:t> Hoff – The order of chemical reaction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19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26093" y="1816274"/>
            <a:ext cx="24864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Van’t</a:t>
            </a:r>
            <a:r>
              <a:rPr lang="en-US" sz="2800" b="1" dirty="0" smtClean="0">
                <a:solidFill>
                  <a:srgbClr val="002060"/>
                </a:solidFill>
              </a:rPr>
              <a:t> Hoff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&amp;</a:t>
            </a:r>
            <a:r>
              <a:rPr lang="en-US" sz="2800" b="1" dirty="0" smtClean="0">
                <a:solidFill>
                  <a:srgbClr val="002060"/>
                </a:solidFill>
              </a:rPr>
              <a:t>  The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decomposition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o</a:t>
            </a:r>
            <a:r>
              <a:rPr lang="en-US" sz="2800" b="1" dirty="0" smtClean="0">
                <a:solidFill>
                  <a:srgbClr val="002060"/>
                </a:solidFill>
              </a:rPr>
              <a:t>f Arsine</a:t>
            </a:r>
            <a:endParaRPr lang="en-IN" sz="2800" b="1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45074" y="150312"/>
            <a:ext cx="8242200" cy="6707688"/>
            <a:chOff x="3106453" y="0"/>
            <a:chExt cx="8605457" cy="69811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9225" t="19735" r="20124" b="10402"/>
            <a:stretch/>
          </p:blipFill>
          <p:spPr>
            <a:xfrm>
              <a:off x="3106453" y="0"/>
              <a:ext cx="8605457" cy="55730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9225" t="20591" r="20405" b="60745"/>
            <a:stretch/>
          </p:blipFill>
          <p:spPr>
            <a:xfrm>
              <a:off x="3106453" y="5485376"/>
              <a:ext cx="8605457" cy="1495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99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552" t="14083" r="19931" b="5265"/>
          <a:stretch/>
        </p:blipFill>
        <p:spPr>
          <a:xfrm>
            <a:off x="1202497" y="193888"/>
            <a:ext cx="8943585" cy="65922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83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8726" y="6231089"/>
            <a:ext cx="2743200" cy="365125"/>
          </a:xfrm>
        </p:spPr>
        <p:txBody>
          <a:bodyPr/>
          <a:lstStyle/>
          <a:p>
            <a:fld id="{C5A941DF-78DD-42F5-95C8-5B477132E34B}" type="slidenum">
              <a:rPr lang="en-IN" smtClean="0"/>
              <a:t>20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937" t="38741" r="20509" b="15882"/>
          <a:stretch/>
        </p:blipFill>
        <p:spPr>
          <a:xfrm>
            <a:off x="475990" y="1260127"/>
            <a:ext cx="10465521" cy="4409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705" y="175107"/>
            <a:ext cx="592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Van’t</a:t>
            </a:r>
            <a:r>
              <a:rPr lang="en-US" sz="2800" b="1" dirty="0" smtClean="0">
                <a:solidFill>
                  <a:srgbClr val="002060"/>
                </a:solidFill>
              </a:rPr>
              <a:t> Hoff &amp;  The  ester hydrolysis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21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937" t="18656" r="20260" b="3429"/>
          <a:stretch/>
        </p:blipFill>
        <p:spPr>
          <a:xfrm>
            <a:off x="3111673" y="188340"/>
            <a:ext cx="8814244" cy="6350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046" y="1978468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Van’t</a:t>
            </a:r>
            <a:r>
              <a:rPr lang="en-US" sz="2800" b="1" dirty="0" smtClean="0">
                <a:solidFill>
                  <a:srgbClr val="002060"/>
                </a:solidFill>
              </a:rPr>
              <a:t> Hoff &amp; 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The  order of the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rection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22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63046" y="1978468"/>
            <a:ext cx="2231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Van’t</a:t>
            </a:r>
            <a:r>
              <a:rPr lang="en-US" sz="2800" b="1" dirty="0" smtClean="0">
                <a:solidFill>
                  <a:srgbClr val="002060"/>
                </a:solidFill>
              </a:rPr>
              <a:t> Hoff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&amp; 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The  </a:t>
            </a:r>
            <a:r>
              <a:rPr lang="en-US" sz="2800" b="1" dirty="0" err="1" smtClean="0">
                <a:solidFill>
                  <a:srgbClr val="002060"/>
                </a:solidFill>
              </a:rPr>
              <a:t>isochore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00400" y="191290"/>
            <a:ext cx="8858794" cy="6561236"/>
            <a:chOff x="3200400" y="191290"/>
            <a:chExt cx="8858794" cy="65612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9226" t="26755" r="20180" b="61574"/>
            <a:stretch/>
          </p:blipFill>
          <p:spPr>
            <a:xfrm>
              <a:off x="3200400" y="191290"/>
              <a:ext cx="8858794" cy="9593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9311" t="22768" r="20151" b="8577"/>
            <a:stretch/>
          </p:blipFill>
          <p:spPr>
            <a:xfrm>
              <a:off x="3200400" y="1104223"/>
              <a:ext cx="8858794" cy="5648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29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23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41" t="16139" r="20509" b="5266"/>
          <a:stretch/>
        </p:blipFill>
        <p:spPr>
          <a:xfrm>
            <a:off x="3991865" y="109953"/>
            <a:ext cx="7891398" cy="5749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034" t="55926" r="20226" b="32834"/>
          <a:stretch/>
        </p:blipFill>
        <p:spPr>
          <a:xfrm>
            <a:off x="3991865" y="5899230"/>
            <a:ext cx="7903194" cy="822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046" y="1978468"/>
            <a:ext cx="2231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Van’t</a:t>
            </a:r>
            <a:r>
              <a:rPr lang="en-US" sz="2800" b="1" dirty="0" smtClean="0">
                <a:solidFill>
                  <a:srgbClr val="002060"/>
                </a:solidFill>
              </a:rPr>
              <a:t> Hoff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&amp; 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The Le </a:t>
            </a:r>
            <a:r>
              <a:rPr lang="en-US" sz="2800" b="1" dirty="0" err="1" smtClean="0">
                <a:solidFill>
                  <a:srgbClr val="002060"/>
                </a:solidFill>
              </a:rPr>
              <a:t>Chatelier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p</a:t>
            </a:r>
            <a:r>
              <a:rPr lang="en-US" sz="2800" b="1" dirty="0" smtClean="0">
                <a:solidFill>
                  <a:srgbClr val="002060"/>
                </a:solidFill>
              </a:rPr>
              <a:t>rinciple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24</a:t>
            </a:fld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82788" y="626301"/>
            <a:ext cx="12109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Conclusion: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7030A0"/>
                </a:solidFill>
              </a:rPr>
              <a:t>The outstanding contributions made by the first Noble laureate Professor </a:t>
            </a:r>
            <a:r>
              <a:rPr lang="en-US" sz="2400" dirty="0" err="1" smtClean="0">
                <a:solidFill>
                  <a:srgbClr val="7030A0"/>
                </a:solidFill>
              </a:rPr>
              <a:t>van’t</a:t>
            </a:r>
            <a:r>
              <a:rPr lang="en-US" sz="2400" dirty="0" smtClean="0">
                <a:solidFill>
                  <a:srgbClr val="7030A0"/>
                </a:solidFill>
              </a:rPr>
              <a:t> Hoff to the field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of Chemical Kinetics were highlighted.</a:t>
            </a:r>
            <a:endParaRPr lang="en-IN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573" y="2732787"/>
            <a:ext cx="73967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Recommended </a:t>
            </a:r>
            <a:r>
              <a:rPr lang="en-US" sz="3600" b="1" dirty="0" smtClean="0">
                <a:solidFill>
                  <a:srgbClr val="FF0000"/>
                </a:solidFill>
              </a:rPr>
              <a:t>reading: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Keith James </a:t>
            </a:r>
            <a:r>
              <a:rPr lang="en-US" sz="3600" b="1" dirty="0" err="1" smtClean="0">
                <a:solidFill>
                  <a:srgbClr val="FF0000"/>
                </a:solidFill>
              </a:rPr>
              <a:t>Laidler</a:t>
            </a:r>
            <a:r>
              <a:rPr lang="en-US" sz="3600" b="1" dirty="0" smtClean="0">
                <a:solidFill>
                  <a:srgbClr val="FF0000"/>
                </a:solidFill>
              </a:rPr>
              <a:t>, Chemical Kinetics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0560" y="0"/>
            <a:ext cx="3044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Electrochemistry</a:t>
            </a:r>
            <a:endParaRPr lang="en-IN" sz="3200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5578" y="731520"/>
            <a:ext cx="10515600" cy="5843377"/>
            <a:chOff x="143691" y="681788"/>
            <a:chExt cx="11317087" cy="6559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9100" t="43365" r="19864" b="49614"/>
            <a:stretch/>
          </p:blipFill>
          <p:spPr>
            <a:xfrm>
              <a:off x="143691" y="681788"/>
              <a:ext cx="11317087" cy="7318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9411" t="25268" r="20049" b="19286"/>
            <a:stretch/>
          </p:blipFill>
          <p:spPr>
            <a:xfrm>
              <a:off x="143691" y="1413650"/>
              <a:ext cx="11317087" cy="5827453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32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211" t="17411" r="20349" b="9910"/>
          <a:stretch/>
        </p:blipFill>
        <p:spPr>
          <a:xfrm>
            <a:off x="918964" y="437619"/>
            <a:ext cx="9496485" cy="6420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6264" y="0"/>
            <a:ext cx="5338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Kinetics of Chemical Reactions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30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0035" y="143692"/>
            <a:ext cx="409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Chemical Kinetics and Physical Chemistry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227" t="15448" r="24566" b="4245"/>
          <a:stretch/>
        </p:blipFill>
        <p:spPr>
          <a:xfrm>
            <a:off x="2011114" y="513024"/>
            <a:ext cx="7155182" cy="61882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93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624" t="21961" r="24197" b="38999"/>
          <a:stretch/>
        </p:blipFill>
        <p:spPr>
          <a:xfrm>
            <a:off x="199747" y="1303781"/>
            <a:ext cx="11344955" cy="4772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56755"/>
            <a:ext cx="3303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Wilhelmy’s</a:t>
            </a:r>
            <a:r>
              <a:rPr lang="en-US" sz="2800" b="1" dirty="0" smtClean="0">
                <a:solidFill>
                  <a:srgbClr val="002060"/>
                </a:solidFill>
              </a:rPr>
              <a:t> work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9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268" t="25058" r="24647" b="4407"/>
          <a:stretch/>
        </p:blipFill>
        <p:spPr>
          <a:xfrm>
            <a:off x="3970750" y="0"/>
            <a:ext cx="7590772" cy="5779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255" y="1152394"/>
            <a:ext cx="2456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Thermodynamics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&amp;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Kinetics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7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49039" y="261257"/>
            <a:ext cx="8067837" cy="6357574"/>
            <a:chOff x="3043825" y="266534"/>
            <a:chExt cx="8655486" cy="67441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2980" t="43365" r="24842" b="49957"/>
            <a:stretch/>
          </p:blipFill>
          <p:spPr>
            <a:xfrm>
              <a:off x="3043825" y="266534"/>
              <a:ext cx="8655486" cy="6228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3023" t="25357" r="24168" b="8214"/>
            <a:stretch/>
          </p:blipFill>
          <p:spPr>
            <a:xfrm>
              <a:off x="3043825" y="889347"/>
              <a:ext cx="8655486" cy="612137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63255" y="1152394"/>
            <a:ext cx="2482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Chemical Kinetics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&amp;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Mathematics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84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627" y="1887583"/>
            <a:ext cx="2413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v</a:t>
            </a:r>
            <a:r>
              <a:rPr lang="en-US" sz="2400" b="1" dirty="0" err="1" smtClean="0">
                <a:solidFill>
                  <a:srgbClr val="002060"/>
                </a:solidFill>
              </a:rPr>
              <a:t>an’t</a:t>
            </a:r>
            <a:r>
              <a:rPr lang="en-US" sz="2400" b="1" dirty="0" smtClean="0">
                <a:solidFill>
                  <a:srgbClr val="002060"/>
                </a:solidFill>
              </a:rPr>
              <a:t> Hoff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&amp;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Chemical Kinetics</a:t>
            </a:r>
            <a:endParaRPr lang="en-IN" sz="2400" b="1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44174" y="380612"/>
            <a:ext cx="9103838" cy="5689971"/>
            <a:chOff x="2744174" y="117566"/>
            <a:chExt cx="9103838" cy="56899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3028" t="17946" r="24566" b="48483"/>
            <a:stretch/>
          </p:blipFill>
          <p:spPr>
            <a:xfrm>
              <a:off x="2744174" y="117566"/>
              <a:ext cx="9103838" cy="32787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3750" t="22817" r="24456" b="51498"/>
            <a:stretch/>
          </p:blipFill>
          <p:spPr>
            <a:xfrm>
              <a:off x="2744174" y="3269293"/>
              <a:ext cx="9103838" cy="2538244"/>
            </a:xfrm>
            <a:prstGeom prst="rect">
              <a:avLst/>
            </a:prstGeom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41DF-78DD-42F5-95C8-5B477132E34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4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212</Words>
  <Application>Microsoft Office PowerPoint</Application>
  <PresentationFormat>Widescreen</PresentationFormat>
  <Paragraphs>88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21</cp:revision>
  <dcterms:created xsi:type="dcterms:W3CDTF">2023-07-14T17:21:11Z</dcterms:created>
  <dcterms:modified xsi:type="dcterms:W3CDTF">2023-12-27T04:56:02Z</dcterms:modified>
</cp:coreProperties>
</file>